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79" r:id="rId2"/>
    <p:sldId id="306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996633"/>
    <a:srgbClr val="FF99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4" autoAdjust="0"/>
    <p:restoredTop sz="80771" autoAdjust="0"/>
  </p:normalViewPr>
  <p:slideViewPr>
    <p:cSldViewPr snapToGrid="0">
      <p:cViewPr varScale="1">
        <p:scale>
          <a:sx n="74" d="100"/>
          <a:sy n="74" d="100"/>
        </p:scale>
        <p:origin x="90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F8BCC-2344-4186-9B97-CB7317125AA8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9C964-EA0E-4B8E-A7AC-E3AAD20D6E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359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601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7054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5116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2425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5378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0261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8596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1622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506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49" y="3009900"/>
              <a:ext cx="6922595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J’identifie des figures géométriques.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endParaRPr lang="fr-FR" sz="32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comprends et j’utilise le vocabulaire géométrique.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r>
              <a:rPr lang="fr-FR" dirty="0">
                <a:solidFill>
                  <a:srgbClr val="C00000"/>
                </a:solidFill>
                <a:sym typeface="Wingdings" panose="05000000000000000000" pitchFamily="2" charset="2"/>
              </a:rPr>
              <a:t> C et E.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" name="Triangle isocèle 3">
            <a:extLst>
              <a:ext uri="{FF2B5EF4-FFF2-40B4-BE49-F238E27FC236}">
                <a16:creationId xmlns:a16="http://schemas.microsoft.com/office/drawing/2014/main" id="{91275C90-85DA-CDC7-E77A-40CEE34EC9E3}"/>
              </a:ext>
            </a:extLst>
          </p:cNvPr>
          <p:cNvSpPr/>
          <p:nvPr/>
        </p:nvSpPr>
        <p:spPr>
          <a:xfrm>
            <a:off x="3988761" y="1873283"/>
            <a:ext cx="1349358" cy="4438547"/>
          </a:xfrm>
          <a:prstGeom prst="triangle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400B8CA4-BE69-3380-13DA-BAEADB0FE4F5}"/>
              </a:ext>
            </a:extLst>
          </p:cNvPr>
          <p:cNvSpPr/>
          <p:nvPr/>
        </p:nvSpPr>
        <p:spPr>
          <a:xfrm>
            <a:off x="231481" y="1826740"/>
            <a:ext cx="1720061" cy="1720061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1A2DB3-B898-DD38-A81A-C8C1A7F3D202}"/>
              </a:ext>
            </a:extLst>
          </p:cNvPr>
          <p:cNvSpPr/>
          <p:nvPr/>
        </p:nvSpPr>
        <p:spPr>
          <a:xfrm>
            <a:off x="5436972" y="1735717"/>
            <a:ext cx="3133674" cy="1008313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23B2F1-EB38-7554-6430-32239FAEDF10}"/>
              </a:ext>
            </a:extLst>
          </p:cNvPr>
          <p:cNvSpPr/>
          <p:nvPr/>
        </p:nvSpPr>
        <p:spPr>
          <a:xfrm rot="5400000">
            <a:off x="2025381" y="4500449"/>
            <a:ext cx="2309067" cy="464608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Pentagone 14">
            <a:extLst>
              <a:ext uri="{FF2B5EF4-FFF2-40B4-BE49-F238E27FC236}">
                <a16:creationId xmlns:a16="http://schemas.microsoft.com/office/drawing/2014/main" id="{90EDC2DD-A394-A948-E5D2-E77A47210ADD}"/>
              </a:ext>
            </a:extLst>
          </p:cNvPr>
          <p:cNvSpPr/>
          <p:nvPr/>
        </p:nvSpPr>
        <p:spPr>
          <a:xfrm>
            <a:off x="6010744" y="4310035"/>
            <a:ext cx="2101885" cy="2001795"/>
          </a:xfrm>
          <a:prstGeom prst="pentagon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4755A2-94FB-D467-1DB1-4A5CFCA0DEDE}"/>
              </a:ext>
            </a:extLst>
          </p:cNvPr>
          <p:cNvSpPr/>
          <p:nvPr/>
        </p:nvSpPr>
        <p:spPr>
          <a:xfrm rot="2609249">
            <a:off x="631536" y="4390435"/>
            <a:ext cx="1440000" cy="144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isocèle 16">
            <a:extLst>
              <a:ext uri="{FF2B5EF4-FFF2-40B4-BE49-F238E27FC236}">
                <a16:creationId xmlns:a16="http://schemas.microsoft.com/office/drawing/2014/main" id="{45DACAE6-6FE8-7014-B424-2020FDCA1721}"/>
              </a:ext>
            </a:extLst>
          </p:cNvPr>
          <p:cNvSpPr/>
          <p:nvPr/>
        </p:nvSpPr>
        <p:spPr>
          <a:xfrm rot="1901436">
            <a:off x="6678834" y="3199358"/>
            <a:ext cx="2383207" cy="824608"/>
          </a:xfrm>
          <a:prstGeom prst="triangle">
            <a:avLst>
              <a:gd name="adj" fmla="val 85531"/>
            </a:avLst>
          </a:prstGeom>
          <a:solidFill>
            <a:schemeClr val="bg1">
              <a:lumMod val="85000"/>
            </a:schemeClr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A02CBE4-14BE-7AFF-55E8-8848C9A881CF}"/>
              </a:ext>
            </a:extLst>
          </p:cNvPr>
          <p:cNvSpPr/>
          <p:nvPr/>
        </p:nvSpPr>
        <p:spPr>
          <a:xfrm rot="20451513">
            <a:off x="2247079" y="1319254"/>
            <a:ext cx="1814797" cy="1564480"/>
          </a:xfrm>
          <a:prstGeom prst="hexagon">
            <a:avLst>
              <a:gd name="adj" fmla="val 30190"/>
              <a:gd name="vf" fmla="val 115470"/>
            </a:avLst>
          </a:prstGeom>
          <a:solidFill>
            <a:schemeClr val="bg1">
              <a:lumMod val="85000"/>
            </a:schemeClr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65056CC-2DCD-5219-7C6F-98D505CEEE2E}"/>
              </a:ext>
            </a:extLst>
          </p:cNvPr>
          <p:cNvSpPr txBox="1"/>
          <p:nvPr/>
        </p:nvSpPr>
        <p:spPr>
          <a:xfrm>
            <a:off x="853356" y="2239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A4321D2-72FC-7975-35B4-5B2BB5631169}"/>
              </a:ext>
            </a:extLst>
          </p:cNvPr>
          <p:cNvSpPr txBox="1"/>
          <p:nvPr/>
        </p:nvSpPr>
        <p:spPr>
          <a:xfrm>
            <a:off x="1042811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C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775F18-CC18-6AF4-22F7-60FDFDBAED00}"/>
              </a:ext>
            </a:extLst>
          </p:cNvPr>
          <p:cNvSpPr txBox="1"/>
          <p:nvPr/>
        </p:nvSpPr>
        <p:spPr>
          <a:xfrm>
            <a:off x="2902288" y="1655810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B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F8E36F8-B0FF-B5AC-CD7A-C740F8EF330F}"/>
              </a:ext>
            </a:extLst>
          </p:cNvPr>
          <p:cNvSpPr txBox="1"/>
          <p:nvPr/>
        </p:nvSpPr>
        <p:spPr>
          <a:xfrm>
            <a:off x="2945957" y="4234535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8778690-FD60-063F-BA34-CDC960F99607}"/>
              </a:ext>
            </a:extLst>
          </p:cNvPr>
          <p:cNvSpPr txBox="1"/>
          <p:nvPr/>
        </p:nvSpPr>
        <p:spPr>
          <a:xfrm>
            <a:off x="4453170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D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F58C673-F6E1-F580-E68A-94547CB533D8}"/>
              </a:ext>
            </a:extLst>
          </p:cNvPr>
          <p:cNvSpPr txBox="1"/>
          <p:nvPr/>
        </p:nvSpPr>
        <p:spPr>
          <a:xfrm>
            <a:off x="6760181" y="1923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F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03E0009-29BB-02BE-062D-1AA0FD70D121}"/>
              </a:ext>
            </a:extLst>
          </p:cNvPr>
          <p:cNvSpPr txBox="1"/>
          <p:nvPr/>
        </p:nvSpPr>
        <p:spPr>
          <a:xfrm>
            <a:off x="8092775" y="360214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H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C1370B8-F000-CE10-D619-06E1DB9314FF}"/>
              </a:ext>
            </a:extLst>
          </p:cNvPr>
          <p:cNvSpPr txBox="1"/>
          <p:nvPr/>
        </p:nvSpPr>
        <p:spPr>
          <a:xfrm>
            <a:off x="6772328" y="505638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J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06CB28-434D-FF3D-2CF5-EEB1CA300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4/4</a:t>
            </a:r>
          </a:p>
        </p:txBody>
      </p:sp>
    </p:spTree>
    <p:extLst>
      <p:ext uri="{BB962C8B-B14F-4D97-AF65-F5344CB8AC3E}">
        <p14:creationId xmlns:p14="http://schemas.microsoft.com/office/powerpoint/2010/main" val="3075873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Note la lettre qui répond à la question.</a:t>
            </a:r>
          </a:p>
        </p:txBody>
      </p:sp>
      <p:sp>
        <p:nvSpPr>
          <p:cNvPr id="4" name="Triangle isocèle 3">
            <a:extLst>
              <a:ext uri="{FF2B5EF4-FFF2-40B4-BE49-F238E27FC236}">
                <a16:creationId xmlns:a16="http://schemas.microsoft.com/office/drawing/2014/main" id="{91275C90-85DA-CDC7-E77A-40CEE34EC9E3}"/>
              </a:ext>
            </a:extLst>
          </p:cNvPr>
          <p:cNvSpPr/>
          <p:nvPr/>
        </p:nvSpPr>
        <p:spPr>
          <a:xfrm>
            <a:off x="3988761" y="1873283"/>
            <a:ext cx="1349358" cy="4438547"/>
          </a:xfrm>
          <a:prstGeom prst="triangl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400B8CA4-BE69-3380-13DA-BAEADB0FE4F5}"/>
              </a:ext>
            </a:extLst>
          </p:cNvPr>
          <p:cNvSpPr/>
          <p:nvPr/>
        </p:nvSpPr>
        <p:spPr>
          <a:xfrm>
            <a:off x="231481" y="1826740"/>
            <a:ext cx="1720061" cy="1720061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1A2DB3-B898-DD38-A81A-C8C1A7F3D202}"/>
              </a:ext>
            </a:extLst>
          </p:cNvPr>
          <p:cNvSpPr/>
          <p:nvPr/>
        </p:nvSpPr>
        <p:spPr>
          <a:xfrm>
            <a:off x="5436972" y="1735717"/>
            <a:ext cx="3133674" cy="1008313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23B2F1-EB38-7554-6430-32239FAEDF10}"/>
              </a:ext>
            </a:extLst>
          </p:cNvPr>
          <p:cNvSpPr/>
          <p:nvPr/>
        </p:nvSpPr>
        <p:spPr>
          <a:xfrm rot="5400000">
            <a:off x="2025381" y="4500449"/>
            <a:ext cx="2309067" cy="464608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Pentagone 14">
            <a:extLst>
              <a:ext uri="{FF2B5EF4-FFF2-40B4-BE49-F238E27FC236}">
                <a16:creationId xmlns:a16="http://schemas.microsoft.com/office/drawing/2014/main" id="{90EDC2DD-A394-A948-E5D2-E77A47210ADD}"/>
              </a:ext>
            </a:extLst>
          </p:cNvPr>
          <p:cNvSpPr/>
          <p:nvPr/>
        </p:nvSpPr>
        <p:spPr>
          <a:xfrm>
            <a:off x="6010744" y="4310035"/>
            <a:ext cx="2101885" cy="2001795"/>
          </a:xfrm>
          <a:prstGeom prst="pentagon">
            <a:avLst/>
          </a:prstGeom>
          <a:solidFill>
            <a:schemeClr val="bg1"/>
          </a:solidFill>
          <a:ln w="28575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4755A2-94FB-D467-1DB1-4A5CFCA0DEDE}"/>
              </a:ext>
            </a:extLst>
          </p:cNvPr>
          <p:cNvSpPr/>
          <p:nvPr/>
        </p:nvSpPr>
        <p:spPr>
          <a:xfrm rot="2609249">
            <a:off x="631536" y="4390435"/>
            <a:ext cx="1440000" cy="144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isocèle 16">
            <a:extLst>
              <a:ext uri="{FF2B5EF4-FFF2-40B4-BE49-F238E27FC236}">
                <a16:creationId xmlns:a16="http://schemas.microsoft.com/office/drawing/2014/main" id="{45DACAE6-6FE8-7014-B424-2020FDCA1721}"/>
              </a:ext>
            </a:extLst>
          </p:cNvPr>
          <p:cNvSpPr/>
          <p:nvPr/>
        </p:nvSpPr>
        <p:spPr>
          <a:xfrm rot="1901436">
            <a:off x="6678834" y="3199358"/>
            <a:ext cx="2383207" cy="824608"/>
          </a:xfrm>
          <a:prstGeom prst="triangle">
            <a:avLst>
              <a:gd name="adj" fmla="val 85531"/>
            </a:avLst>
          </a:prstGeom>
          <a:solidFill>
            <a:schemeClr val="bg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A02CBE4-14BE-7AFF-55E8-8848C9A881CF}"/>
              </a:ext>
            </a:extLst>
          </p:cNvPr>
          <p:cNvSpPr/>
          <p:nvPr/>
        </p:nvSpPr>
        <p:spPr>
          <a:xfrm rot="20451513">
            <a:off x="2247079" y="1319254"/>
            <a:ext cx="1814797" cy="1564480"/>
          </a:xfrm>
          <a:prstGeom prst="hexagon">
            <a:avLst>
              <a:gd name="adj" fmla="val 30190"/>
              <a:gd name="vf" fmla="val 115470"/>
            </a:avLst>
          </a:prstGeom>
          <a:solidFill>
            <a:schemeClr val="bg1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65056CC-2DCD-5219-7C6F-98D505CEEE2E}"/>
              </a:ext>
            </a:extLst>
          </p:cNvPr>
          <p:cNvSpPr txBox="1"/>
          <p:nvPr/>
        </p:nvSpPr>
        <p:spPr>
          <a:xfrm>
            <a:off x="853356" y="2239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A4321D2-72FC-7975-35B4-5B2BB5631169}"/>
              </a:ext>
            </a:extLst>
          </p:cNvPr>
          <p:cNvSpPr txBox="1"/>
          <p:nvPr/>
        </p:nvSpPr>
        <p:spPr>
          <a:xfrm>
            <a:off x="1042811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C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775F18-CC18-6AF4-22F7-60FDFDBAED00}"/>
              </a:ext>
            </a:extLst>
          </p:cNvPr>
          <p:cNvSpPr txBox="1"/>
          <p:nvPr/>
        </p:nvSpPr>
        <p:spPr>
          <a:xfrm>
            <a:off x="2902288" y="1655810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B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F8E36F8-B0FF-B5AC-CD7A-C740F8EF330F}"/>
              </a:ext>
            </a:extLst>
          </p:cNvPr>
          <p:cNvSpPr txBox="1"/>
          <p:nvPr/>
        </p:nvSpPr>
        <p:spPr>
          <a:xfrm>
            <a:off x="2945957" y="4234535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8778690-FD60-063F-BA34-CDC960F99607}"/>
              </a:ext>
            </a:extLst>
          </p:cNvPr>
          <p:cNvSpPr txBox="1"/>
          <p:nvPr/>
        </p:nvSpPr>
        <p:spPr>
          <a:xfrm>
            <a:off x="4453170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D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F58C673-F6E1-F580-E68A-94547CB533D8}"/>
              </a:ext>
            </a:extLst>
          </p:cNvPr>
          <p:cNvSpPr txBox="1"/>
          <p:nvPr/>
        </p:nvSpPr>
        <p:spPr>
          <a:xfrm>
            <a:off x="6760181" y="1923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F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03E0009-29BB-02BE-062D-1AA0FD70D121}"/>
              </a:ext>
            </a:extLst>
          </p:cNvPr>
          <p:cNvSpPr txBox="1"/>
          <p:nvPr/>
        </p:nvSpPr>
        <p:spPr>
          <a:xfrm>
            <a:off x="8092775" y="360214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H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C1370B8-F000-CE10-D619-06E1DB9314FF}"/>
              </a:ext>
            </a:extLst>
          </p:cNvPr>
          <p:cNvSpPr txBox="1"/>
          <p:nvPr/>
        </p:nvSpPr>
        <p:spPr>
          <a:xfrm>
            <a:off x="6772328" y="505638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J</a:t>
            </a:r>
          </a:p>
        </p:txBody>
      </p:sp>
    </p:spTree>
    <p:extLst>
      <p:ext uri="{BB962C8B-B14F-4D97-AF65-F5344CB8AC3E}">
        <p14:creationId xmlns:p14="http://schemas.microsoft.com/office/powerpoint/2010/main" val="57679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Quelles figures sont des triangles ? </a:t>
            </a:r>
          </a:p>
        </p:txBody>
      </p:sp>
      <p:sp>
        <p:nvSpPr>
          <p:cNvPr id="4" name="Triangle isocèle 3">
            <a:extLst>
              <a:ext uri="{FF2B5EF4-FFF2-40B4-BE49-F238E27FC236}">
                <a16:creationId xmlns:a16="http://schemas.microsoft.com/office/drawing/2014/main" id="{91275C90-85DA-CDC7-E77A-40CEE34EC9E3}"/>
              </a:ext>
            </a:extLst>
          </p:cNvPr>
          <p:cNvSpPr/>
          <p:nvPr/>
        </p:nvSpPr>
        <p:spPr>
          <a:xfrm>
            <a:off x="3988761" y="1873283"/>
            <a:ext cx="1349358" cy="4438547"/>
          </a:xfrm>
          <a:prstGeom prst="triangl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400B8CA4-BE69-3380-13DA-BAEADB0FE4F5}"/>
              </a:ext>
            </a:extLst>
          </p:cNvPr>
          <p:cNvSpPr/>
          <p:nvPr/>
        </p:nvSpPr>
        <p:spPr>
          <a:xfrm>
            <a:off x="231481" y="1826740"/>
            <a:ext cx="1720061" cy="1720061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1A2DB3-B898-DD38-A81A-C8C1A7F3D202}"/>
              </a:ext>
            </a:extLst>
          </p:cNvPr>
          <p:cNvSpPr/>
          <p:nvPr/>
        </p:nvSpPr>
        <p:spPr>
          <a:xfrm>
            <a:off x="5436972" y="1735717"/>
            <a:ext cx="3133674" cy="1008313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23B2F1-EB38-7554-6430-32239FAEDF10}"/>
              </a:ext>
            </a:extLst>
          </p:cNvPr>
          <p:cNvSpPr/>
          <p:nvPr/>
        </p:nvSpPr>
        <p:spPr>
          <a:xfrm rot="5400000">
            <a:off x="2025381" y="4500449"/>
            <a:ext cx="2309067" cy="464608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Pentagone 14">
            <a:extLst>
              <a:ext uri="{FF2B5EF4-FFF2-40B4-BE49-F238E27FC236}">
                <a16:creationId xmlns:a16="http://schemas.microsoft.com/office/drawing/2014/main" id="{90EDC2DD-A394-A948-E5D2-E77A47210ADD}"/>
              </a:ext>
            </a:extLst>
          </p:cNvPr>
          <p:cNvSpPr/>
          <p:nvPr/>
        </p:nvSpPr>
        <p:spPr>
          <a:xfrm>
            <a:off x="6010744" y="4310035"/>
            <a:ext cx="2101885" cy="2001795"/>
          </a:xfrm>
          <a:prstGeom prst="pentagon">
            <a:avLst/>
          </a:prstGeom>
          <a:solidFill>
            <a:schemeClr val="bg1"/>
          </a:solidFill>
          <a:ln w="28575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4755A2-94FB-D467-1DB1-4A5CFCA0DEDE}"/>
              </a:ext>
            </a:extLst>
          </p:cNvPr>
          <p:cNvSpPr/>
          <p:nvPr/>
        </p:nvSpPr>
        <p:spPr>
          <a:xfrm rot="2609249">
            <a:off x="631536" y="4390435"/>
            <a:ext cx="1440000" cy="144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isocèle 16">
            <a:extLst>
              <a:ext uri="{FF2B5EF4-FFF2-40B4-BE49-F238E27FC236}">
                <a16:creationId xmlns:a16="http://schemas.microsoft.com/office/drawing/2014/main" id="{45DACAE6-6FE8-7014-B424-2020FDCA1721}"/>
              </a:ext>
            </a:extLst>
          </p:cNvPr>
          <p:cNvSpPr/>
          <p:nvPr/>
        </p:nvSpPr>
        <p:spPr>
          <a:xfrm rot="1901436">
            <a:off x="6678834" y="3199358"/>
            <a:ext cx="2383207" cy="824608"/>
          </a:xfrm>
          <a:prstGeom prst="triangle">
            <a:avLst>
              <a:gd name="adj" fmla="val 85531"/>
            </a:avLst>
          </a:prstGeom>
          <a:solidFill>
            <a:schemeClr val="bg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A02CBE4-14BE-7AFF-55E8-8848C9A881CF}"/>
              </a:ext>
            </a:extLst>
          </p:cNvPr>
          <p:cNvSpPr/>
          <p:nvPr/>
        </p:nvSpPr>
        <p:spPr>
          <a:xfrm rot="20451513">
            <a:off x="2247079" y="1319254"/>
            <a:ext cx="1814797" cy="1564480"/>
          </a:xfrm>
          <a:prstGeom prst="hexagon">
            <a:avLst>
              <a:gd name="adj" fmla="val 30190"/>
              <a:gd name="vf" fmla="val 115470"/>
            </a:avLst>
          </a:prstGeom>
          <a:solidFill>
            <a:schemeClr val="bg1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65056CC-2DCD-5219-7C6F-98D505CEEE2E}"/>
              </a:ext>
            </a:extLst>
          </p:cNvPr>
          <p:cNvSpPr txBox="1"/>
          <p:nvPr/>
        </p:nvSpPr>
        <p:spPr>
          <a:xfrm>
            <a:off x="853356" y="2239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A4321D2-72FC-7975-35B4-5B2BB5631169}"/>
              </a:ext>
            </a:extLst>
          </p:cNvPr>
          <p:cNvSpPr txBox="1"/>
          <p:nvPr/>
        </p:nvSpPr>
        <p:spPr>
          <a:xfrm>
            <a:off x="1042811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C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775F18-CC18-6AF4-22F7-60FDFDBAED00}"/>
              </a:ext>
            </a:extLst>
          </p:cNvPr>
          <p:cNvSpPr txBox="1"/>
          <p:nvPr/>
        </p:nvSpPr>
        <p:spPr>
          <a:xfrm>
            <a:off x="2902288" y="1655810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B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F8E36F8-B0FF-B5AC-CD7A-C740F8EF330F}"/>
              </a:ext>
            </a:extLst>
          </p:cNvPr>
          <p:cNvSpPr txBox="1"/>
          <p:nvPr/>
        </p:nvSpPr>
        <p:spPr>
          <a:xfrm>
            <a:off x="2945957" y="4234535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8778690-FD60-063F-BA34-CDC960F99607}"/>
              </a:ext>
            </a:extLst>
          </p:cNvPr>
          <p:cNvSpPr txBox="1"/>
          <p:nvPr/>
        </p:nvSpPr>
        <p:spPr>
          <a:xfrm>
            <a:off x="4453170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D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F58C673-F6E1-F580-E68A-94547CB533D8}"/>
              </a:ext>
            </a:extLst>
          </p:cNvPr>
          <p:cNvSpPr txBox="1"/>
          <p:nvPr/>
        </p:nvSpPr>
        <p:spPr>
          <a:xfrm>
            <a:off x="6760181" y="1923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F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03E0009-29BB-02BE-062D-1AA0FD70D121}"/>
              </a:ext>
            </a:extLst>
          </p:cNvPr>
          <p:cNvSpPr txBox="1"/>
          <p:nvPr/>
        </p:nvSpPr>
        <p:spPr>
          <a:xfrm>
            <a:off x="8092775" y="360214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H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C1370B8-F000-CE10-D619-06E1DB9314FF}"/>
              </a:ext>
            </a:extLst>
          </p:cNvPr>
          <p:cNvSpPr txBox="1"/>
          <p:nvPr/>
        </p:nvSpPr>
        <p:spPr>
          <a:xfrm>
            <a:off x="6772328" y="505638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J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CF97908-CB2E-85F0-1D9F-DAD896F02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1/4</a:t>
            </a:r>
          </a:p>
        </p:txBody>
      </p:sp>
    </p:spTree>
    <p:extLst>
      <p:ext uri="{BB962C8B-B14F-4D97-AF65-F5344CB8AC3E}">
        <p14:creationId xmlns:p14="http://schemas.microsoft.com/office/powerpoint/2010/main" val="3520569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r>
              <a:rPr lang="fr-FR" dirty="0">
                <a:solidFill>
                  <a:srgbClr val="C00000"/>
                </a:solidFill>
                <a:sym typeface="Wingdings" panose="05000000000000000000" pitchFamily="2" charset="2"/>
              </a:rPr>
              <a:t> D et H.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" name="Triangle isocèle 3">
            <a:extLst>
              <a:ext uri="{FF2B5EF4-FFF2-40B4-BE49-F238E27FC236}">
                <a16:creationId xmlns:a16="http://schemas.microsoft.com/office/drawing/2014/main" id="{91275C90-85DA-CDC7-E77A-40CEE34EC9E3}"/>
              </a:ext>
            </a:extLst>
          </p:cNvPr>
          <p:cNvSpPr/>
          <p:nvPr/>
        </p:nvSpPr>
        <p:spPr>
          <a:xfrm>
            <a:off x="3988761" y="1873283"/>
            <a:ext cx="1349358" cy="4438547"/>
          </a:xfrm>
          <a:prstGeom prst="triangl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400B8CA4-BE69-3380-13DA-BAEADB0FE4F5}"/>
              </a:ext>
            </a:extLst>
          </p:cNvPr>
          <p:cNvSpPr/>
          <p:nvPr/>
        </p:nvSpPr>
        <p:spPr>
          <a:xfrm>
            <a:off x="231481" y="1826740"/>
            <a:ext cx="1720061" cy="1720061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1A2DB3-B898-DD38-A81A-C8C1A7F3D202}"/>
              </a:ext>
            </a:extLst>
          </p:cNvPr>
          <p:cNvSpPr/>
          <p:nvPr/>
        </p:nvSpPr>
        <p:spPr>
          <a:xfrm>
            <a:off x="5436972" y="1735717"/>
            <a:ext cx="3133674" cy="1008313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23B2F1-EB38-7554-6430-32239FAEDF10}"/>
              </a:ext>
            </a:extLst>
          </p:cNvPr>
          <p:cNvSpPr/>
          <p:nvPr/>
        </p:nvSpPr>
        <p:spPr>
          <a:xfrm rot="5400000">
            <a:off x="2025381" y="4500449"/>
            <a:ext cx="2309067" cy="464608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Pentagone 14">
            <a:extLst>
              <a:ext uri="{FF2B5EF4-FFF2-40B4-BE49-F238E27FC236}">
                <a16:creationId xmlns:a16="http://schemas.microsoft.com/office/drawing/2014/main" id="{90EDC2DD-A394-A948-E5D2-E77A47210ADD}"/>
              </a:ext>
            </a:extLst>
          </p:cNvPr>
          <p:cNvSpPr/>
          <p:nvPr/>
        </p:nvSpPr>
        <p:spPr>
          <a:xfrm>
            <a:off x="6010744" y="4310035"/>
            <a:ext cx="2101885" cy="2001795"/>
          </a:xfrm>
          <a:prstGeom prst="pentagon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4755A2-94FB-D467-1DB1-4A5CFCA0DEDE}"/>
              </a:ext>
            </a:extLst>
          </p:cNvPr>
          <p:cNvSpPr/>
          <p:nvPr/>
        </p:nvSpPr>
        <p:spPr>
          <a:xfrm rot="2609249">
            <a:off x="631536" y="4390435"/>
            <a:ext cx="1440000" cy="144000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isocèle 16">
            <a:extLst>
              <a:ext uri="{FF2B5EF4-FFF2-40B4-BE49-F238E27FC236}">
                <a16:creationId xmlns:a16="http://schemas.microsoft.com/office/drawing/2014/main" id="{45DACAE6-6FE8-7014-B424-2020FDCA1721}"/>
              </a:ext>
            </a:extLst>
          </p:cNvPr>
          <p:cNvSpPr/>
          <p:nvPr/>
        </p:nvSpPr>
        <p:spPr>
          <a:xfrm rot="1901436">
            <a:off x="6678834" y="3199358"/>
            <a:ext cx="2383207" cy="824608"/>
          </a:xfrm>
          <a:prstGeom prst="triangle">
            <a:avLst>
              <a:gd name="adj" fmla="val 85531"/>
            </a:avLst>
          </a:prstGeom>
          <a:solidFill>
            <a:schemeClr val="bg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A02CBE4-14BE-7AFF-55E8-8848C9A881CF}"/>
              </a:ext>
            </a:extLst>
          </p:cNvPr>
          <p:cNvSpPr/>
          <p:nvPr/>
        </p:nvSpPr>
        <p:spPr>
          <a:xfrm rot="20451513">
            <a:off x="2247079" y="1319254"/>
            <a:ext cx="1814797" cy="1564480"/>
          </a:xfrm>
          <a:prstGeom prst="hexagon">
            <a:avLst>
              <a:gd name="adj" fmla="val 30190"/>
              <a:gd name="vf" fmla="val 115470"/>
            </a:avLst>
          </a:prstGeom>
          <a:solidFill>
            <a:schemeClr val="bg1">
              <a:lumMod val="85000"/>
            </a:schemeClr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65056CC-2DCD-5219-7C6F-98D505CEEE2E}"/>
              </a:ext>
            </a:extLst>
          </p:cNvPr>
          <p:cNvSpPr txBox="1"/>
          <p:nvPr/>
        </p:nvSpPr>
        <p:spPr>
          <a:xfrm>
            <a:off x="853356" y="2239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A4321D2-72FC-7975-35B4-5B2BB5631169}"/>
              </a:ext>
            </a:extLst>
          </p:cNvPr>
          <p:cNvSpPr txBox="1"/>
          <p:nvPr/>
        </p:nvSpPr>
        <p:spPr>
          <a:xfrm>
            <a:off x="1042811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C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775F18-CC18-6AF4-22F7-60FDFDBAED00}"/>
              </a:ext>
            </a:extLst>
          </p:cNvPr>
          <p:cNvSpPr txBox="1"/>
          <p:nvPr/>
        </p:nvSpPr>
        <p:spPr>
          <a:xfrm>
            <a:off x="2902288" y="1655810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B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F8E36F8-B0FF-B5AC-CD7A-C740F8EF330F}"/>
              </a:ext>
            </a:extLst>
          </p:cNvPr>
          <p:cNvSpPr txBox="1"/>
          <p:nvPr/>
        </p:nvSpPr>
        <p:spPr>
          <a:xfrm>
            <a:off x="2945957" y="4234535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8778690-FD60-063F-BA34-CDC960F99607}"/>
              </a:ext>
            </a:extLst>
          </p:cNvPr>
          <p:cNvSpPr txBox="1"/>
          <p:nvPr/>
        </p:nvSpPr>
        <p:spPr>
          <a:xfrm>
            <a:off x="4453170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D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F58C673-F6E1-F580-E68A-94547CB533D8}"/>
              </a:ext>
            </a:extLst>
          </p:cNvPr>
          <p:cNvSpPr txBox="1"/>
          <p:nvPr/>
        </p:nvSpPr>
        <p:spPr>
          <a:xfrm>
            <a:off x="6760181" y="1923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F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03E0009-29BB-02BE-062D-1AA0FD70D121}"/>
              </a:ext>
            </a:extLst>
          </p:cNvPr>
          <p:cNvSpPr txBox="1"/>
          <p:nvPr/>
        </p:nvSpPr>
        <p:spPr>
          <a:xfrm>
            <a:off x="8092775" y="360214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H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C1370B8-F000-CE10-D619-06E1DB9314FF}"/>
              </a:ext>
            </a:extLst>
          </p:cNvPr>
          <p:cNvSpPr txBox="1"/>
          <p:nvPr/>
        </p:nvSpPr>
        <p:spPr>
          <a:xfrm>
            <a:off x="6772328" y="505638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J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52FC6C-1C82-0075-9654-A6CC9AD6E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1/4</a:t>
            </a:r>
          </a:p>
        </p:txBody>
      </p:sp>
    </p:spTree>
    <p:extLst>
      <p:ext uri="{BB962C8B-B14F-4D97-AF65-F5344CB8AC3E}">
        <p14:creationId xmlns:p14="http://schemas.microsoft.com/office/powerpoint/2010/main" val="1977085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Quelles figures ont au moins 5 côtés ? </a:t>
            </a:r>
          </a:p>
        </p:txBody>
      </p:sp>
      <p:sp>
        <p:nvSpPr>
          <p:cNvPr id="4" name="Triangle isocèle 3">
            <a:extLst>
              <a:ext uri="{FF2B5EF4-FFF2-40B4-BE49-F238E27FC236}">
                <a16:creationId xmlns:a16="http://schemas.microsoft.com/office/drawing/2014/main" id="{91275C90-85DA-CDC7-E77A-40CEE34EC9E3}"/>
              </a:ext>
            </a:extLst>
          </p:cNvPr>
          <p:cNvSpPr/>
          <p:nvPr/>
        </p:nvSpPr>
        <p:spPr>
          <a:xfrm>
            <a:off x="3988761" y="1873283"/>
            <a:ext cx="1349358" cy="4438547"/>
          </a:xfrm>
          <a:prstGeom prst="triangl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400B8CA4-BE69-3380-13DA-BAEADB0FE4F5}"/>
              </a:ext>
            </a:extLst>
          </p:cNvPr>
          <p:cNvSpPr/>
          <p:nvPr/>
        </p:nvSpPr>
        <p:spPr>
          <a:xfrm>
            <a:off x="231481" y="1826740"/>
            <a:ext cx="1720061" cy="1720061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1A2DB3-B898-DD38-A81A-C8C1A7F3D202}"/>
              </a:ext>
            </a:extLst>
          </p:cNvPr>
          <p:cNvSpPr/>
          <p:nvPr/>
        </p:nvSpPr>
        <p:spPr>
          <a:xfrm>
            <a:off x="5436972" y="1735717"/>
            <a:ext cx="3133674" cy="1008313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23B2F1-EB38-7554-6430-32239FAEDF10}"/>
              </a:ext>
            </a:extLst>
          </p:cNvPr>
          <p:cNvSpPr/>
          <p:nvPr/>
        </p:nvSpPr>
        <p:spPr>
          <a:xfrm rot="5400000">
            <a:off x="2025381" y="4500449"/>
            <a:ext cx="2309067" cy="464608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Pentagone 14">
            <a:extLst>
              <a:ext uri="{FF2B5EF4-FFF2-40B4-BE49-F238E27FC236}">
                <a16:creationId xmlns:a16="http://schemas.microsoft.com/office/drawing/2014/main" id="{90EDC2DD-A394-A948-E5D2-E77A47210ADD}"/>
              </a:ext>
            </a:extLst>
          </p:cNvPr>
          <p:cNvSpPr/>
          <p:nvPr/>
        </p:nvSpPr>
        <p:spPr>
          <a:xfrm>
            <a:off x="6010744" y="4310035"/>
            <a:ext cx="2101885" cy="2001795"/>
          </a:xfrm>
          <a:prstGeom prst="pentagon">
            <a:avLst/>
          </a:prstGeom>
          <a:solidFill>
            <a:schemeClr val="bg1"/>
          </a:solidFill>
          <a:ln w="28575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4755A2-94FB-D467-1DB1-4A5CFCA0DEDE}"/>
              </a:ext>
            </a:extLst>
          </p:cNvPr>
          <p:cNvSpPr/>
          <p:nvPr/>
        </p:nvSpPr>
        <p:spPr>
          <a:xfrm rot="2609249">
            <a:off x="631536" y="4390435"/>
            <a:ext cx="1440000" cy="144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isocèle 16">
            <a:extLst>
              <a:ext uri="{FF2B5EF4-FFF2-40B4-BE49-F238E27FC236}">
                <a16:creationId xmlns:a16="http://schemas.microsoft.com/office/drawing/2014/main" id="{45DACAE6-6FE8-7014-B424-2020FDCA1721}"/>
              </a:ext>
            </a:extLst>
          </p:cNvPr>
          <p:cNvSpPr/>
          <p:nvPr/>
        </p:nvSpPr>
        <p:spPr>
          <a:xfrm rot="1901436">
            <a:off x="6678834" y="3199358"/>
            <a:ext cx="2383207" cy="824608"/>
          </a:xfrm>
          <a:prstGeom prst="triangle">
            <a:avLst>
              <a:gd name="adj" fmla="val 85531"/>
            </a:avLst>
          </a:prstGeom>
          <a:solidFill>
            <a:schemeClr val="bg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A02CBE4-14BE-7AFF-55E8-8848C9A881CF}"/>
              </a:ext>
            </a:extLst>
          </p:cNvPr>
          <p:cNvSpPr/>
          <p:nvPr/>
        </p:nvSpPr>
        <p:spPr>
          <a:xfrm rot="20451513">
            <a:off x="2247079" y="1319254"/>
            <a:ext cx="1814797" cy="1564480"/>
          </a:xfrm>
          <a:prstGeom prst="hexagon">
            <a:avLst>
              <a:gd name="adj" fmla="val 30190"/>
              <a:gd name="vf" fmla="val 115470"/>
            </a:avLst>
          </a:prstGeom>
          <a:solidFill>
            <a:schemeClr val="bg1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65056CC-2DCD-5219-7C6F-98D505CEEE2E}"/>
              </a:ext>
            </a:extLst>
          </p:cNvPr>
          <p:cNvSpPr txBox="1"/>
          <p:nvPr/>
        </p:nvSpPr>
        <p:spPr>
          <a:xfrm>
            <a:off x="853356" y="2239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A4321D2-72FC-7975-35B4-5B2BB5631169}"/>
              </a:ext>
            </a:extLst>
          </p:cNvPr>
          <p:cNvSpPr txBox="1"/>
          <p:nvPr/>
        </p:nvSpPr>
        <p:spPr>
          <a:xfrm>
            <a:off x="1042811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C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775F18-CC18-6AF4-22F7-60FDFDBAED00}"/>
              </a:ext>
            </a:extLst>
          </p:cNvPr>
          <p:cNvSpPr txBox="1"/>
          <p:nvPr/>
        </p:nvSpPr>
        <p:spPr>
          <a:xfrm>
            <a:off x="2902288" y="1655810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B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F8E36F8-B0FF-B5AC-CD7A-C740F8EF330F}"/>
              </a:ext>
            </a:extLst>
          </p:cNvPr>
          <p:cNvSpPr txBox="1"/>
          <p:nvPr/>
        </p:nvSpPr>
        <p:spPr>
          <a:xfrm>
            <a:off x="2945957" y="4234535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8778690-FD60-063F-BA34-CDC960F99607}"/>
              </a:ext>
            </a:extLst>
          </p:cNvPr>
          <p:cNvSpPr txBox="1"/>
          <p:nvPr/>
        </p:nvSpPr>
        <p:spPr>
          <a:xfrm>
            <a:off x="4453170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D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F58C673-F6E1-F580-E68A-94547CB533D8}"/>
              </a:ext>
            </a:extLst>
          </p:cNvPr>
          <p:cNvSpPr txBox="1"/>
          <p:nvPr/>
        </p:nvSpPr>
        <p:spPr>
          <a:xfrm>
            <a:off x="6760181" y="1923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F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03E0009-29BB-02BE-062D-1AA0FD70D121}"/>
              </a:ext>
            </a:extLst>
          </p:cNvPr>
          <p:cNvSpPr txBox="1"/>
          <p:nvPr/>
        </p:nvSpPr>
        <p:spPr>
          <a:xfrm>
            <a:off x="8092775" y="360214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H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C1370B8-F000-CE10-D619-06E1DB9314FF}"/>
              </a:ext>
            </a:extLst>
          </p:cNvPr>
          <p:cNvSpPr txBox="1"/>
          <p:nvPr/>
        </p:nvSpPr>
        <p:spPr>
          <a:xfrm>
            <a:off x="6772328" y="505638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J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E649E6-DDFE-D193-B4C7-020B61A29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2/4</a:t>
            </a:r>
          </a:p>
        </p:txBody>
      </p:sp>
    </p:spTree>
    <p:extLst>
      <p:ext uri="{BB962C8B-B14F-4D97-AF65-F5344CB8AC3E}">
        <p14:creationId xmlns:p14="http://schemas.microsoft.com/office/powerpoint/2010/main" val="1916697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r>
              <a:rPr lang="fr-FR" dirty="0">
                <a:solidFill>
                  <a:srgbClr val="C00000"/>
                </a:solidFill>
                <a:sym typeface="Wingdings" panose="05000000000000000000" pitchFamily="2" charset="2"/>
              </a:rPr>
              <a:t> B et J.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" name="Triangle isocèle 3">
            <a:extLst>
              <a:ext uri="{FF2B5EF4-FFF2-40B4-BE49-F238E27FC236}">
                <a16:creationId xmlns:a16="http://schemas.microsoft.com/office/drawing/2014/main" id="{91275C90-85DA-CDC7-E77A-40CEE34EC9E3}"/>
              </a:ext>
            </a:extLst>
          </p:cNvPr>
          <p:cNvSpPr/>
          <p:nvPr/>
        </p:nvSpPr>
        <p:spPr>
          <a:xfrm>
            <a:off x="3988761" y="1873283"/>
            <a:ext cx="1349358" cy="4438547"/>
          </a:xfrm>
          <a:prstGeom prst="triangle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400B8CA4-BE69-3380-13DA-BAEADB0FE4F5}"/>
              </a:ext>
            </a:extLst>
          </p:cNvPr>
          <p:cNvSpPr/>
          <p:nvPr/>
        </p:nvSpPr>
        <p:spPr>
          <a:xfrm>
            <a:off x="231481" y="1826740"/>
            <a:ext cx="1720061" cy="1720061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1A2DB3-B898-DD38-A81A-C8C1A7F3D202}"/>
              </a:ext>
            </a:extLst>
          </p:cNvPr>
          <p:cNvSpPr/>
          <p:nvPr/>
        </p:nvSpPr>
        <p:spPr>
          <a:xfrm>
            <a:off x="5436972" y="1735717"/>
            <a:ext cx="3133674" cy="1008313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23B2F1-EB38-7554-6430-32239FAEDF10}"/>
              </a:ext>
            </a:extLst>
          </p:cNvPr>
          <p:cNvSpPr/>
          <p:nvPr/>
        </p:nvSpPr>
        <p:spPr>
          <a:xfrm rot="5400000">
            <a:off x="2025381" y="4500449"/>
            <a:ext cx="2309067" cy="464608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Pentagone 14">
            <a:extLst>
              <a:ext uri="{FF2B5EF4-FFF2-40B4-BE49-F238E27FC236}">
                <a16:creationId xmlns:a16="http://schemas.microsoft.com/office/drawing/2014/main" id="{90EDC2DD-A394-A948-E5D2-E77A47210ADD}"/>
              </a:ext>
            </a:extLst>
          </p:cNvPr>
          <p:cNvSpPr/>
          <p:nvPr/>
        </p:nvSpPr>
        <p:spPr>
          <a:xfrm>
            <a:off x="6010744" y="4310035"/>
            <a:ext cx="2101885" cy="2001795"/>
          </a:xfrm>
          <a:prstGeom prst="pentagon">
            <a:avLst/>
          </a:prstGeom>
          <a:solidFill>
            <a:schemeClr val="bg1"/>
          </a:solidFill>
          <a:ln w="28575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4755A2-94FB-D467-1DB1-4A5CFCA0DEDE}"/>
              </a:ext>
            </a:extLst>
          </p:cNvPr>
          <p:cNvSpPr/>
          <p:nvPr/>
        </p:nvSpPr>
        <p:spPr>
          <a:xfrm rot="2609249">
            <a:off x="631536" y="4390435"/>
            <a:ext cx="1440000" cy="144000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isocèle 16">
            <a:extLst>
              <a:ext uri="{FF2B5EF4-FFF2-40B4-BE49-F238E27FC236}">
                <a16:creationId xmlns:a16="http://schemas.microsoft.com/office/drawing/2014/main" id="{45DACAE6-6FE8-7014-B424-2020FDCA1721}"/>
              </a:ext>
            </a:extLst>
          </p:cNvPr>
          <p:cNvSpPr/>
          <p:nvPr/>
        </p:nvSpPr>
        <p:spPr>
          <a:xfrm rot="1901436">
            <a:off x="6678834" y="3199358"/>
            <a:ext cx="2383207" cy="824608"/>
          </a:xfrm>
          <a:prstGeom prst="triangle">
            <a:avLst>
              <a:gd name="adj" fmla="val 85531"/>
            </a:avLst>
          </a:prstGeom>
          <a:solidFill>
            <a:schemeClr val="bg1">
              <a:lumMod val="85000"/>
            </a:schemeClr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A02CBE4-14BE-7AFF-55E8-8848C9A881CF}"/>
              </a:ext>
            </a:extLst>
          </p:cNvPr>
          <p:cNvSpPr/>
          <p:nvPr/>
        </p:nvSpPr>
        <p:spPr>
          <a:xfrm rot="20451513">
            <a:off x="2247079" y="1319254"/>
            <a:ext cx="1814797" cy="1564480"/>
          </a:xfrm>
          <a:prstGeom prst="hexagon">
            <a:avLst>
              <a:gd name="adj" fmla="val 30190"/>
              <a:gd name="vf" fmla="val 115470"/>
            </a:avLst>
          </a:prstGeom>
          <a:solidFill>
            <a:schemeClr val="bg1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65056CC-2DCD-5219-7C6F-98D505CEEE2E}"/>
              </a:ext>
            </a:extLst>
          </p:cNvPr>
          <p:cNvSpPr txBox="1"/>
          <p:nvPr/>
        </p:nvSpPr>
        <p:spPr>
          <a:xfrm>
            <a:off x="853356" y="2239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A4321D2-72FC-7975-35B4-5B2BB5631169}"/>
              </a:ext>
            </a:extLst>
          </p:cNvPr>
          <p:cNvSpPr txBox="1"/>
          <p:nvPr/>
        </p:nvSpPr>
        <p:spPr>
          <a:xfrm>
            <a:off x="1042811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C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775F18-CC18-6AF4-22F7-60FDFDBAED00}"/>
              </a:ext>
            </a:extLst>
          </p:cNvPr>
          <p:cNvSpPr txBox="1"/>
          <p:nvPr/>
        </p:nvSpPr>
        <p:spPr>
          <a:xfrm>
            <a:off x="2902288" y="1655810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B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F8E36F8-B0FF-B5AC-CD7A-C740F8EF330F}"/>
              </a:ext>
            </a:extLst>
          </p:cNvPr>
          <p:cNvSpPr txBox="1"/>
          <p:nvPr/>
        </p:nvSpPr>
        <p:spPr>
          <a:xfrm>
            <a:off x="2945957" y="4234535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8778690-FD60-063F-BA34-CDC960F99607}"/>
              </a:ext>
            </a:extLst>
          </p:cNvPr>
          <p:cNvSpPr txBox="1"/>
          <p:nvPr/>
        </p:nvSpPr>
        <p:spPr>
          <a:xfrm>
            <a:off x="4453170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D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F58C673-F6E1-F580-E68A-94547CB533D8}"/>
              </a:ext>
            </a:extLst>
          </p:cNvPr>
          <p:cNvSpPr txBox="1"/>
          <p:nvPr/>
        </p:nvSpPr>
        <p:spPr>
          <a:xfrm>
            <a:off x="6760181" y="1923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F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03E0009-29BB-02BE-062D-1AA0FD70D121}"/>
              </a:ext>
            </a:extLst>
          </p:cNvPr>
          <p:cNvSpPr txBox="1"/>
          <p:nvPr/>
        </p:nvSpPr>
        <p:spPr>
          <a:xfrm>
            <a:off x="8092775" y="360214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H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C1370B8-F000-CE10-D619-06E1DB9314FF}"/>
              </a:ext>
            </a:extLst>
          </p:cNvPr>
          <p:cNvSpPr txBox="1"/>
          <p:nvPr/>
        </p:nvSpPr>
        <p:spPr>
          <a:xfrm>
            <a:off x="6772328" y="505638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J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1342CE-670F-78E2-355F-802776A4E2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2/4</a:t>
            </a:r>
          </a:p>
        </p:txBody>
      </p:sp>
    </p:spTree>
    <p:extLst>
      <p:ext uri="{BB962C8B-B14F-4D97-AF65-F5344CB8AC3E}">
        <p14:creationId xmlns:p14="http://schemas.microsoft.com/office/powerpoint/2010/main" val="2363690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20049"/>
          </a:xfrm>
        </p:spPr>
        <p:txBody>
          <a:bodyPr>
            <a:normAutofit fontScale="90000"/>
          </a:bodyPr>
          <a:lstStyle/>
          <a:p>
            <a:r>
              <a:rPr lang="fr-FR" dirty="0"/>
              <a:t>Quelle est la figure avec le moins de côtés à droite du triangle vert ? </a:t>
            </a:r>
          </a:p>
        </p:txBody>
      </p:sp>
      <p:sp>
        <p:nvSpPr>
          <p:cNvPr id="4" name="Triangle isocèle 3">
            <a:extLst>
              <a:ext uri="{FF2B5EF4-FFF2-40B4-BE49-F238E27FC236}">
                <a16:creationId xmlns:a16="http://schemas.microsoft.com/office/drawing/2014/main" id="{91275C90-85DA-CDC7-E77A-40CEE34EC9E3}"/>
              </a:ext>
            </a:extLst>
          </p:cNvPr>
          <p:cNvSpPr/>
          <p:nvPr/>
        </p:nvSpPr>
        <p:spPr>
          <a:xfrm>
            <a:off x="3988761" y="1873283"/>
            <a:ext cx="1349358" cy="4438547"/>
          </a:xfrm>
          <a:prstGeom prst="triangl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400B8CA4-BE69-3380-13DA-BAEADB0FE4F5}"/>
              </a:ext>
            </a:extLst>
          </p:cNvPr>
          <p:cNvSpPr/>
          <p:nvPr/>
        </p:nvSpPr>
        <p:spPr>
          <a:xfrm>
            <a:off x="231481" y="1826740"/>
            <a:ext cx="1720061" cy="1720061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1A2DB3-B898-DD38-A81A-C8C1A7F3D202}"/>
              </a:ext>
            </a:extLst>
          </p:cNvPr>
          <p:cNvSpPr/>
          <p:nvPr/>
        </p:nvSpPr>
        <p:spPr>
          <a:xfrm>
            <a:off x="5436972" y="1735717"/>
            <a:ext cx="3133674" cy="1008313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23B2F1-EB38-7554-6430-32239FAEDF10}"/>
              </a:ext>
            </a:extLst>
          </p:cNvPr>
          <p:cNvSpPr/>
          <p:nvPr/>
        </p:nvSpPr>
        <p:spPr>
          <a:xfrm rot="5400000">
            <a:off x="2025381" y="4500449"/>
            <a:ext cx="2309067" cy="464608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Pentagone 14">
            <a:extLst>
              <a:ext uri="{FF2B5EF4-FFF2-40B4-BE49-F238E27FC236}">
                <a16:creationId xmlns:a16="http://schemas.microsoft.com/office/drawing/2014/main" id="{90EDC2DD-A394-A948-E5D2-E77A47210ADD}"/>
              </a:ext>
            </a:extLst>
          </p:cNvPr>
          <p:cNvSpPr/>
          <p:nvPr/>
        </p:nvSpPr>
        <p:spPr>
          <a:xfrm>
            <a:off x="6010744" y="4310035"/>
            <a:ext cx="2101885" cy="2001795"/>
          </a:xfrm>
          <a:prstGeom prst="pentagon">
            <a:avLst/>
          </a:prstGeom>
          <a:solidFill>
            <a:schemeClr val="bg1"/>
          </a:solidFill>
          <a:ln w="28575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4755A2-94FB-D467-1DB1-4A5CFCA0DEDE}"/>
              </a:ext>
            </a:extLst>
          </p:cNvPr>
          <p:cNvSpPr/>
          <p:nvPr/>
        </p:nvSpPr>
        <p:spPr>
          <a:xfrm rot="2609249">
            <a:off x="631536" y="4390435"/>
            <a:ext cx="1440000" cy="144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isocèle 16">
            <a:extLst>
              <a:ext uri="{FF2B5EF4-FFF2-40B4-BE49-F238E27FC236}">
                <a16:creationId xmlns:a16="http://schemas.microsoft.com/office/drawing/2014/main" id="{45DACAE6-6FE8-7014-B424-2020FDCA1721}"/>
              </a:ext>
            </a:extLst>
          </p:cNvPr>
          <p:cNvSpPr/>
          <p:nvPr/>
        </p:nvSpPr>
        <p:spPr>
          <a:xfrm rot="1901436">
            <a:off x="6678834" y="3199358"/>
            <a:ext cx="2383207" cy="824608"/>
          </a:xfrm>
          <a:prstGeom prst="triangle">
            <a:avLst>
              <a:gd name="adj" fmla="val 85531"/>
            </a:avLst>
          </a:prstGeom>
          <a:solidFill>
            <a:schemeClr val="bg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A02CBE4-14BE-7AFF-55E8-8848C9A881CF}"/>
              </a:ext>
            </a:extLst>
          </p:cNvPr>
          <p:cNvSpPr/>
          <p:nvPr/>
        </p:nvSpPr>
        <p:spPr>
          <a:xfrm rot="20451513">
            <a:off x="2247079" y="1319254"/>
            <a:ext cx="1814797" cy="1564480"/>
          </a:xfrm>
          <a:prstGeom prst="hexagon">
            <a:avLst>
              <a:gd name="adj" fmla="val 30190"/>
              <a:gd name="vf" fmla="val 115470"/>
            </a:avLst>
          </a:prstGeom>
          <a:solidFill>
            <a:schemeClr val="bg1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65056CC-2DCD-5219-7C6F-98D505CEEE2E}"/>
              </a:ext>
            </a:extLst>
          </p:cNvPr>
          <p:cNvSpPr txBox="1"/>
          <p:nvPr/>
        </p:nvSpPr>
        <p:spPr>
          <a:xfrm>
            <a:off x="853356" y="2239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A4321D2-72FC-7975-35B4-5B2BB5631169}"/>
              </a:ext>
            </a:extLst>
          </p:cNvPr>
          <p:cNvSpPr txBox="1"/>
          <p:nvPr/>
        </p:nvSpPr>
        <p:spPr>
          <a:xfrm>
            <a:off x="1042811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C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775F18-CC18-6AF4-22F7-60FDFDBAED00}"/>
              </a:ext>
            </a:extLst>
          </p:cNvPr>
          <p:cNvSpPr txBox="1"/>
          <p:nvPr/>
        </p:nvSpPr>
        <p:spPr>
          <a:xfrm>
            <a:off x="2902288" y="1655810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B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F8E36F8-B0FF-B5AC-CD7A-C740F8EF330F}"/>
              </a:ext>
            </a:extLst>
          </p:cNvPr>
          <p:cNvSpPr txBox="1"/>
          <p:nvPr/>
        </p:nvSpPr>
        <p:spPr>
          <a:xfrm>
            <a:off x="2945957" y="4234535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8778690-FD60-063F-BA34-CDC960F99607}"/>
              </a:ext>
            </a:extLst>
          </p:cNvPr>
          <p:cNvSpPr txBox="1"/>
          <p:nvPr/>
        </p:nvSpPr>
        <p:spPr>
          <a:xfrm>
            <a:off x="4453170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D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F58C673-F6E1-F580-E68A-94547CB533D8}"/>
              </a:ext>
            </a:extLst>
          </p:cNvPr>
          <p:cNvSpPr txBox="1"/>
          <p:nvPr/>
        </p:nvSpPr>
        <p:spPr>
          <a:xfrm>
            <a:off x="6760181" y="1923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F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03E0009-29BB-02BE-062D-1AA0FD70D121}"/>
              </a:ext>
            </a:extLst>
          </p:cNvPr>
          <p:cNvSpPr txBox="1"/>
          <p:nvPr/>
        </p:nvSpPr>
        <p:spPr>
          <a:xfrm>
            <a:off x="8092775" y="360214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H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C1370B8-F000-CE10-D619-06E1DB9314FF}"/>
              </a:ext>
            </a:extLst>
          </p:cNvPr>
          <p:cNvSpPr txBox="1"/>
          <p:nvPr/>
        </p:nvSpPr>
        <p:spPr>
          <a:xfrm>
            <a:off x="6772328" y="505638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J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693826-5791-5B09-9D71-EBC29DE9F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3/4</a:t>
            </a:r>
          </a:p>
        </p:txBody>
      </p:sp>
    </p:spTree>
    <p:extLst>
      <p:ext uri="{BB962C8B-B14F-4D97-AF65-F5344CB8AC3E}">
        <p14:creationId xmlns:p14="http://schemas.microsoft.com/office/powerpoint/2010/main" val="2155029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r>
              <a:rPr lang="fr-FR" dirty="0">
                <a:solidFill>
                  <a:srgbClr val="C00000"/>
                </a:solidFill>
                <a:sym typeface="Wingdings" panose="05000000000000000000" pitchFamily="2" charset="2"/>
              </a:rPr>
              <a:t> H.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" name="Triangle isocèle 3">
            <a:extLst>
              <a:ext uri="{FF2B5EF4-FFF2-40B4-BE49-F238E27FC236}">
                <a16:creationId xmlns:a16="http://schemas.microsoft.com/office/drawing/2014/main" id="{91275C90-85DA-CDC7-E77A-40CEE34EC9E3}"/>
              </a:ext>
            </a:extLst>
          </p:cNvPr>
          <p:cNvSpPr/>
          <p:nvPr/>
        </p:nvSpPr>
        <p:spPr>
          <a:xfrm>
            <a:off x="3988761" y="1873283"/>
            <a:ext cx="1349358" cy="4438547"/>
          </a:xfrm>
          <a:prstGeom prst="triangle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400B8CA4-BE69-3380-13DA-BAEADB0FE4F5}"/>
              </a:ext>
            </a:extLst>
          </p:cNvPr>
          <p:cNvSpPr/>
          <p:nvPr/>
        </p:nvSpPr>
        <p:spPr>
          <a:xfrm>
            <a:off x="231481" y="1826740"/>
            <a:ext cx="1720061" cy="1720061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1A2DB3-B898-DD38-A81A-C8C1A7F3D202}"/>
              </a:ext>
            </a:extLst>
          </p:cNvPr>
          <p:cNvSpPr/>
          <p:nvPr/>
        </p:nvSpPr>
        <p:spPr>
          <a:xfrm>
            <a:off x="5436972" y="1735717"/>
            <a:ext cx="3133674" cy="1008313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23B2F1-EB38-7554-6430-32239FAEDF10}"/>
              </a:ext>
            </a:extLst>
          </p:cNvPr>
          <p:cNvSpPr/>
          <p:nvPr/>
        </p:nvSpPr>
        <p:spPr>
          <a:xfrm rot="5400000">
            <a:off x="2025381" y="4500449"/>
            <a:ext cx="2309067" cy="464608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Pentagone 14">
            <a:extLst>
              <a:ext uri="{FF2B5EF4-FFF2-40B4-BE49-F238E27FC236}">
                <a16:creationId xmlns:a16="http://schemas.microsoft.com/office/drawing/2014/main" id="{90EDC2DD-A394-A948-E5D2-E77A47210ADD}"/>
              </a:ext>
            </a:extLst>
          </p:cNvPr>
          <p:cNvSpPr/>
          <p:nvPr/>
        </p:nvSpPr>
        <p:spPr>
          <a:xfrm>
            <a:off x="6010744" y="4310035"/>
            <a:ext cx="2101885" cy="2001795"/>
          </a:xfrm>
          <a:prstGeom prst="pentagon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4755A2-94FB-D467-1DB1-4A5CFCA0DEDE}"/>
              </a:ext>
            </a:extLst>
          </p:cNvPr>
          <p:cNvSpPr/>
          <p:nvPr/>
        </p:nvSpPr>
        <p:spPr>
          <a:xfrm rot="2609249">
            <a:off x="631536" y="4390435"/>
            <a:ext cx="1440000" cy="144000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isocèle 16">
            <a:extLst>
              <a:ext uri="{FF2B5EF4-FFF2-40B4-BE49-F238E27FC236}">
                <a16:creationId xmlns:a16="http://schemas.microsoft.com/office/drawing/2014/main" id="{45DACAE6-6FE8-7014-B424-2020FDCA1721}"/>
              </a:ext>
            </a:extLst>
          </p:cNvPr>
          <p:cNvSpPr/>
          <p:nvPr/>
        </p:nvSpPr>
        <p:spPr>
          <a:xfrm rot="1901436">
            <a:off x="6678834" y="3199358"/>
            <a:ext cx="2383207" cy="824608"/>
          </a:xfrm>
          <a:prstGeom prst="triangle">
            <a:avLst>
              <a:gd name="adj" fmla="val 85531"/>
            </a:avLst>
          </a:prstGeom>
          <a:solidFill>
            <a:schemeClr val="bg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A02CBE4-14BE-7AFF-55E8-8848C9A881CF}"/>
              </a:ext>
            </a:extLst>
          </p:cNvPr>
          <p:cNvSpPr/>
          <p:nvPr/>
        </p:nvSpPr>
        <p:spPr>
          <a:xfrm rot="20451513">
            <a:off x="2247079" y="1319254"/>
            <a:ext cx="1814797" cy="1564480"/>
          </a:xfrm>
          <a:prstGeom prst="hexagon">
            <a:avLst>
              <a:gd name="adj" fmla="val 30190"/>
              <a:gd name="vf" fmla="val 115470"/>
            </a:avLst>
          </a:prstGeom>
          <a:solidFill>
            <a:schemeClr val="bg1">
              <a:lumMod val="85000"/>
            </a:schemeClr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65056CC-2DCD-5219-7C6F-98D505CEEE2E}"/>
              </a:ext>
            </a:extLst>
          </p:cNvPr>
          <p:cNvSpPr txBox="1"/>
          <p:nvPr/>
        </p:nvSpPr>
        <p:spPr>
          <a:xfrm>
            <a:off x="853356" y="2239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A4321D2-72FC-7975-35B4-5B2BB5631169}"/>
              </a:ext>
            </a:extLst>
          </p:cNvPr>
          <p:cNvSpPr txBox="1"/>
          <p:nvPr/>
        </p:nvSpPr>
        <p:spPr>
          <a:xfrm>
            <a:off x="1042811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C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775F18-CC18-6AF4-22F7-60FDFDBAED00}"/>
              </a:ext>
            </a:extLst>
          </p:cNvPr>
          <p:cNvSpPr txBox="1"/>
          <p:nvPr/>
        </p:nvSpPr>
        <p:spPr>
          <a:xfrm>
            <a:off x="2902288" y="1655810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B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F8E36F8-B0FF-B5AC-CD7A-C740F8EF330F}"/>
              </a:ext>
            </a:extLst>
          </p:cNvPr>
          <p:cNvSpPr txBox="1"/>
          <p:nvPr/>
        </p:nvSpPr>
        <p:spPr>
          <a:xfrm>
            <a:off x="2945957" y="4234535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8778690-FD60-063F-BA34-CDC960F99607}"/>
              </a:ext>
            </a:extLst>
          </p:cNvPr>
          <p:cNvSpPr txBox="1"/>
          <p:nvPr/>
        </p:nvSpPr>
        <p:spPr>
          <a:xfrm>
            <a:off x="4453170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D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F58C673-F6E1-F580-E68A-94547CB533D8}"/>
              </a:ext>
            </a:extLst>
          </p:cNvPr>
          <p:cNvSpPr txBox="1"/>
          <p:nvPr/>
        </p:nvSpPr>
        <p:spPr>
          <a:xfrm>
            <a:off x="6760181" y="1923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F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03E0009-29BB-02BE-062D-1AA0FD70D121}"/>
              </a:ext>
            </a:extLst>
          </p:cNvPr>
          <p:cNvSpPr txBox="1"/>
          <p:nvPr/>
        </p:nvSpPr>
        <p:spPr>
          <a:xfrm>
            <a:off x="8092775" y="360214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H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C1370B8-F000-CE10-D619-06E1DB9314FF}"/>
              </a:ext>
            </a:extLst>
          </p:cNvPr>
          <p:cNvSpPr txBox="1"/>
          <p:nvPr/>
        </p:nvSpPr>
        <p:spPr>
          <a:xfrm>
            <a:off x="6772328" y="505638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J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780499-9CAD-75FE-3C3A-E75E292D4A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3/4</a:t>
            </a:r>
          </a:p>
        </p:txBody>
      </p:sp>
    </p:spTree>
    <p:extLst>
      <p:ext uri="{BB962C8B-B14F-4D97-AF65-F5344CB8AC3E}">
        <p14:creationId xmlns:p14="http://schemas.microsoft.com/office/powerpoint/2010/main" val="693308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859848"/>
          </a:xfrm>
        </p:spPr>
        <p:txBody>
          <a:bodyPr>
            <a:normAutofit fontScale="90000"/>
          </a:bodyPr>
          <a:lstStyle/>
          <a:p>
            <a:r>
              <a:rPr lang="fr-FR" dirty="0"/>
              <a:t>Quelles sont les figures avec quatre sommets qui se trouvent à gauche de D ? </a:t>
            </a:r>
          </a:p>
        </p:txBody>
      </p:sp>
      <p:sp>
        <p:nvSpPr>
          <p:cNvPr id="4" name="Triangle isocèle 3">
            <a:extLst>
              <a:ext uri="{FF2B5EF4-FFF2-40B4-BE49-F238E27FC236}">
                <a16:creationId xmlns:a16="http://schemas.microsoft.com/office/drawing/2014/main" id="{91275C90-85DA-CDC7-E77A-40CEE34EC9E3}"/>
              </a:ext>
            </a:extLst>
          </p:cNvPr>
          <p:cNvSpPr/>
          <p:nvPr/>
        </p:nvSpPr>
        <p:spPr>
          <a:xfrm>
            <a:off x="3988761" y="1873283"/>
            <a:ext cx="1349358" cy="4438547"/>
          </a:xfrm>
          <a:prstGeom prst="triangl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400B8CA4-BE69-3380-13DA-BAEADB0FE4F5}"/>
              </a:ext>
            </a:extLst>
          </p:cNvPr>
          <p:cNvSpPr/>
          <p:nvPr/>
        </p:nvSpPr>
        <p:spPr>
          <a:xfrm>
            <a:off x="231481" y="1826740"/>
            <a:ext cx="1720061" cy="1720061"/>
          </a:xfrm>
          <a:prstGeom prst="flowChartConnector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1A2DB3-B898-DD38-A81A-C8C1A7F3D202}"/>
              </a:ext>
            </a:extLst>
          </p:cNvPr>
          <p:cNvSpPr/>
          <p:nvPr/>
        </p:nvSpPr>
        <p:spPr>
          <a:xfrm>
            <a:off x="5436972" y="1735717"/>
            <a:ext cx="3133674" cy="1008313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23B2F1-EB38-7554-6430-32239FAEDF10}"/>
              </a:ext>
            </a:extLst>
          </p:cNvPr>
          <p:cNvSpPr/>
          <p:nvPr/>
        </p:nvSpPr>
        <p:spPr>
          <a:xfrm rot="5400000">
            <a:off x="2025381" y="4500449"/>
            <a:ext cx="2309067" cy="464608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Pentagone 14">
            <a:extLst>
              <a:ext uri="{FF2B5EF4-FFF2-40B4-BE49-F238E27FC236}">
                <a16:creationId xmlns:a16="http://schemas.microsoft.com/office/drawing/2014/main" id="{90EDC2DD-A394-A948-E5D2-E77A47210ADD}"/>
              </a:ext>
            </a:extLst>
          </p:cNvPr>
          <p:cNvSpPr/>
          <p:nvPr/>
        </p:nvSpPr>
        <p:spPr>
          <a:xfrm>
            <a:off x="6010744" y="4310035"/>
            <a:ext cx="2101885" cy="2001795"/>
          </a:xfrm>
          <a:prstGeom prst="pentagon">
            <a:avLst/>
          </a:prstGeom>
          <a:solidFill>
            <a:schemeClr val="bg1"/>
          </a:solidFill>
          <a:ln w="28575"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4755A2-94FB-D467-1DB1-4A5CFCA0DEDE}"/>
              </a:ext>
            </a:extLst>
          </p:cNvPr>
          <p:cNvSpPr/>
          <p:nvPr/>
        </p:nvSpPr>
        <p:spPr>
          <a:xfrm rot="2609249">
            <a:off x="631536" y="4390435"/>
            <a:ext cx="1440000" cy="144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isocèle 16">
            <a:extLst>
              <a:ext uri="{FF2B5EF4-FFF2-40B4-BE49-F238E27FC236}">
                <a16:creationId xmlns:a16="http://schemas.microsoft.com/office/drawing/2014/main" id="{45DACAE6-6FE8-7014-B424-2020FDCA1721}"/>
              </a:ext>
            </a:extLst>
          </p:cNvPr>
          <p:cNvSpPr/>
          <p:nvPr/>
        </p:nvSpPr>
        <p:spPr>
          <a:xfrm rot="1901436">
            <a:off x="6678834" y="3199358"/>
            <a:ext cx="2383207" cy="824608"/>
          </a:xfrm>
          <a:prstGeom prst="triangle">
            <a:avLst>
              <a:gd name="adj" fmla="val 85531"/>
            </a:avLst>
          </a:prstGeom>
          <a:solidFill>
            <a:schemeClr val="bg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A02CBE4-14BE-7AFF-55E8-8848C9A881CF}"/>
              </a:ext>
            </a:extLst>
          </p:cNvPr>
          <p:cNvSpPr/>
          <p:nvPr/>
        </p:nvSpPr>
        <p:spPr>
          <a:xfrm rot="20451513">
            <a:off x="2247079" y="1319254"/>
            <a:ext cx="1814797" cy="1564480"/>
          </a:xfrm>
          <a:prstGeom prst="hexagon">
            <a:avLst>
              <a:gd name="adj" fmla="val 30190"/>
              <a:gd name="vf" fmla="val 115470"/>
            </a:avLst>
          </a:prstGeom>
          <a:solidFill>
            <a:schemeClr val="bg1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65056CC-2DCD-5219-7C6F-98D505CEEE2E}"/>
              </a:ext>
            </a:extLst>
          </p:cNvPr>
          <p:cNvSpPr txBox="1"/>
          <p:nvPr/>
        </p:nvSpPr>
        <p:spPr>
          <a:xfrm>
            <a:off x="853356" y="2239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A4321D2-72FC-7975-35B4-5B2BB5631169}"/>
              </a:ext>
            </a:extLst>
          </p:cNvPr>
          <p:cNvSpPr txBox="1"/>
          <p:nvPr/>
        </p:nvSpPr>
        <p:spPr>
          <a:xfrm>
            <a:off x="1042811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C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775F18-CC18-6AF4-22F7-60FDFDBAED00}"/>
              </a:ext>
            </a:extLst>
          </p:cNvPr>
          <p:cNvSpPr txBox="1"/>
          <p:nvPr/>
        </p:nvSpPr>
        <p:spPr>
          <a:xfrm>
            <a:off x="2902288" y="1655810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B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F8E36F8-B0FF-B5AC-CD7A-C740F8EF330F}"/>
              </a:ext>
            </a:extLst>
          </p:cNvPr>
          <p:cNvSpPr txBox="1"/>
          <p:nvPr/>
        </p:nvSpPr>
        <p:spPr>
          <a:xfrm>
            <a:off x="2945957" y="4234535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8778690-FD60-063F-BA34-CDC960F99607}"/>
              </a:ext>
            </a:extLst>
          </p:cNvPr>
          <p:cNvSpPr txBox="1"/>
          <p:nvPr/>
        </p:nvSpPr>
        <p:spPr>
          <a:xfrm>
            <a:off x="4453170" y="4756492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D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F58C673-F6E1-F580-E68A-94547CB533D8}"/>
              </a:ext>
            </a:extLst>
          </p:cNvPr>
          <p:cNvSpPr txBox="1"/>
          <p:nvPr/>
        </p:nvSpPr>
        <p:spPr>
          <a:xfrm>
            <a:off x="6760181" y="1923873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F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03E0009-29BB-02BE-062D-1AA0FD70D121}"/>
              </a:ext>
            </a:extLst>
          </p:cNvPr>
          <p:cNvSpPr txBox="1"/>
          <p:nvPr/>
        </p:nvSpPr>
        <p:spPr>
          <a:xfrm>
            <a:off x="8092775" y="360214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H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C1370B8-F000-CE10-D619-06E1DB9314FF}"/>
              </a:ext>
            </a:extLst>
          </p:cNvPr>
          <p:cNvSpPr txBox="1"/>
          <p:nvPr/>
        </p:nvSpPr>
        <p:spPr>
          <a:xfrm>
            <a:off x="6772328" y="5056389"/>
            <a:ext cx="603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J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CED68F-EDD1-E832-7DB8-971264E3A5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4/4</a:t>
            </a:r>
          </a:p>
        </p:txBody>
      </p:sp>
    </p:spTree>
    <p:extLst>
      <p:ext uri="{BB962C8B-B14F-4D97-AF65-F5344CB8AC3E}">
        <p14:creationId xmlns:p14="http://schemas.microsoft.com/office/powerpoint/2010/main" val="27104820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779</TotalTime>
  <Words>177</Words>
  <Application>Microsoft Office PowerPoint</Application>
  <PresentationFormat>Affichage à l'écran (4:3)</PresentationFormat>
  <Paragraphs>102</Paragraphs>
  <Slides>10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Note la lettre qui répond à la question.</vt:lpstr>
      <vt:lpstr>Quelles figures sont des triangles ? </vt:lpstr>
      <vt:lpstr>Correction  D et H.</vt:lpstr>
      <vt:lpstr>Quelles figures ont au moins 5 côtés ? </vt:lpstr>
      <vt:lpstr>Correction  B et J.</vt:lpstr>
      <vt:lpstr>Quelle est la figure avec le moins de côtés à droite du triangle vert ? </vt:lpstr>
      <vt:lpstr>Correction  H.</vt:lpstr>
      <vt:lpstr>Quelles sont les figures avec quatre sommets qui se trouvent à gauche de D ? </vt:lpstr>
      <vt:lpstr>Correction  C et 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65</cp:revision>
  <dcterms:created xsi:type="dcterms:W3CDTF">2023-02-07T14:55:57Z</dcterms:created>
  <dcterms:modified xsi:type="dcterms:W3CDTF">2025-09-03T09:31:50Z</dcterms:modified>
</cp:coreProperties>
</file>